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584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296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Sistema de Detección Temprana de Plagas Agrícolas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-377464" y="56574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52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Integrantes:</a:t>
            </a:r>
            <a:endParaRPr lang="en-US" sz="4800" dirty="0"/>
          </a:p>
        </p:txBody>
      </p:sp>
      <p:sp>
        <p:nvSpPr>
          <p:cNvPr id="6" name="Text 3"/>
          <p:cNvSpPr/>
          <p:nvPr/>
        </p:nvSpPr>
        <p:spPr>
          <a:xfrm>
            <a:off x="793789" y="4596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Felipe Martínez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93788" y="50487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Christian</a:t>
            </a:r>
            <a:r>
              <a:rPr lang="en-US" sz="3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28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Pérez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793790" y="54721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Benjamín Zamorano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793790" y="657129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  <p:pic>
        <p:nvPicPr>
          <p:cNvPr id="1026" name="Picture 2" descr="UTEM">
            <a:extLst>
              <a:ext uri="{FF2B5EF4-FFF2-40B4-BE49-F238E27FC236}">
                <a16:creationId xmlns:a16="http://schemas.microsoft.com/office/drawing/2014/main" id="{9F918774-0C73-1258-B1A7-5E432E43E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6826716"/>
            <a:ext cx="3880952" cy="107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282" y="602456"/>
            <a:ext cx="7610237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Selección y Justificación del Objetivo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253282" y="2300526"/>
            <a:ext cx="492919" cy="492919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435" y="2341602"/>
            <a:ext cx="328613" cy="4107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65275" y="2375773"/>
            <a:ext cx="288524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Detección Temprana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6965275" y="2849523"/>
            <a:ext cx="6898243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Diseñar un sistema de detección de plagas usando análisis de imágenes de hojas. Identifica daños visuales sin observar la plaga directamente.</a:t>
            </a:r>
            <a:endParaRPr lang="en-US" sz="2000" dirty="0"/>
          </a:p>
        </p:txBody>
      </p:sp>
      <p:sp>
        <p:nvSpPr>
          <p:cNvPr id="8" name="Shape 4"/>
          <p:cNvSpPr/>
          <p:nvPr/>
        </p:nvSpPr>
        <p:spPr>
          <a:xfrm>
            <a:off x="6253282" y="4339233"/>
            <a:ext cx="492919" cy="492919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435" y="4380309"/>
            <a:ext cx="328613" cy="4107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65275" y="4414480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Impacto Real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6965275" y="4888230"/>
            <a:ext cx="6898243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Las plagas amenazan la productividad agrícola. La detección oportuna reduce daños y uso de agroquímicos.</a:t>
            </a:r>
            <a:endParaRPr lang="en-US" sz="2000" dirty="0"/>
          </a:p>
        </p:txBody>
      </p:sp>
      <p:sp>
        <p:nvSpPr>
          <p:cNvPr id="12" name="Shape 7"/>
          <p:cNvSpPr/>
          <p:nvPr/>
        </p:nvSpPr>
        <p:spPr>
          <a:xfrm>
            <a:off x="6253282" y="6027420"/>
            <a:ext cx="492919" cy="492919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435" y="6068497"/>
            <a:ext cx="328613" cy="41076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65275" y="6102668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Ciencia de Datos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6965275" y="6576417"/>
            <a:ext cx="6898243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Implica clasificación de imágenes y entrenamiento de modelos. Manejo de grandes volúmenes de datos y despliegue de soluciones accesibles.</a:t>
            </a:r>
            <a:endParaRPr lang="en-US" sz="20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E1BC114-5C00-D188-64EB-F113F5C1E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78657" y="7627145"/>
            <a:ext cx="2651743" cy="5459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875" y="947857"/>
            <a:ext cx="7720251" cy="1271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Análisis Preliminar: Arquitecturas y Tecnologías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11875" y="2524006"/>
            <a:ext cx="3758446" cy="1837492"/>
          </a:xfrm>
          <a:prstGeom prst="roundRect">
            <a:avLst>
              <a:gd name="adj" fmla="val 996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922853" y="2734985"/>
            <a:ext cx="2780705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Arquitectura Paralela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922853" y="3174682"/>
            <a:ext cx="3336488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Procesamiento simultáneo con GPUs. Ideal para entrenamiento de CNNs.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4673679" y="2524006"/>
            <a:ext cx="3758446" cy="1837492"/>
          </a:xfrm>
          <a:prstGeom prst="roundRect">
            <a:avLst>
              <a:gd name="adj" fmla="val 996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8" name="Text 5"/>
          <p:cNvSpPr/>
          <p:nvPr/>
        </p:nvSpPr>
        <p:spPr>
          <a:xfrm>
            <a:off x="4884658" y="2734985"/>
            <a:ext cx="320421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Arquitectura Distribuida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884657" y="3174682"/>
            <a:ext cx="3427135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Múltiples nodos para procesar datos concurrentemente. Apache Spark eficiente para imágenes.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711875" y="4564856"/>
            <a:ext cx="7720251" cy="1512213"/>
          </a:xfrm>
          <a:prstGeom prst="roundRect">
            <a:avLst>
              <a:gd name="adj" fmla="val 121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1" name="Text 8"/>
          <p:cNvSpPr/>
          <p:nvPr/>
        </p:nvSpPr>
        <p:spPr>
          <a:xfrm>
            <a:off x="922853" y="4775835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Big Data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22853" y="5215533"/>
            <a:ext cx="729829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Almacenamiento a gran escala. Hadoop HDFS y NoSQL. Adecuado para volúmenes crecientes.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711875" y="6305788"/>
            <a:ext cx="7720251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 propone una arquitectura </a:t>
            </a: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híbrida 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que combina procesamiento paralelo para entrenamiento. Además, incluye herramientas distribuidas y almacenamiento escalable.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11043761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Propuesta de Solución y Diseño Preliminar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80014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80014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4000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639729"/>
            <a:ext cx="304800" cy="381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Interfaz</a:t>
            </a:r>
            <a:r>
              <a:rPr lang="en-US" sz="2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</a:t>
            </a:r>
            <a:r>
              <a:rPr lang="en-US" sz="3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Web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11279" y="21108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Streamlit para cargar imágenes y visualizar resultados.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80014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Shape 7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4000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2858929"/>
            <a:ext cx="304800" cy="3810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Preprocesamiento</a:t>
            </a:r>
            <a:endParaRPr lang="en-US" sz="3600" dirty="0"/>
          </a:p>
        </p:txBody>
      </p:sp>
      <p:sp>
        <p:nvSpPr>
          <p:cNvPr id="13" name="Text 9"/>
          <p:cNvSpPr/>
          <p:nvPr/>
        </p:nvSpPr>
        <p:spPr>
          <a:xfrm>
            <a:off x="8331279" y="33300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Ajuste de imágenes con Python o Apache Spark.</a:t>
            </a:r>
            <a:endParaRPr lang="en-US" sz="2000" dirty="0"/>
          </a:p>
        </p:txBody>
      </p:sp>
      <p:sp>
        <p:nvSpPr>
          <p:cNvPr id="14" name="Shape 10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80014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Shape 11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4000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3909893"/>
            <a:ext cx="304800" cy="3810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600688" y="3941564"/>
            <a:ext cx="26984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Modelo de Detección</a:t>
            </a:r>
            <a:endParaRPr lang="en-US" sz="3200" dirty="0"/>
          </a:p>
        </p:txBody>
      </p:sp>
      <p:sp>
        <p:nvSpPr>
          <p:cNvPr id="18" name="Text 13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CNN entrenada con datos como PlantVillage. Identifica signos de plagas.</a:t>
            </a:r>
            <a:endParaRPr lang="en-US" sz="2000" dirty="0"/>
          </a:p>
        </p:txBody>
      </p:sp>
      <p:sp>
        <p:nvSpPr>
          <p:cNvPr id="19" name="Shape 14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80014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0" name="Shape 15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4000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0" y="4960858"/>
            <a:ext cx="304800" cy="38100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331279" y="499252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Almacenamiento</a:t>
            </a:r>
            <a:endParaRPr lang="en-US" sz="3200" dirty="0"/>
          </a:p>
        </p:txBody>
      </p:sp>
      <p:sp>
        <p:nvSpPr>
          <p:cNvPr id="23" name="Text 17"/>
          <p:cNvSpPr/>
          <p:nvPr/>
        </p:nvSpPr>
        <p:spPr>
          <a:xfrm>
            <a:off x="8331279" y="5431988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MongoDB para resultados, imágenes en disco.</a:t>
            </a:r>
            <a:endParaRPr lang="en-US" sz="2000" dirty="0"/>
          </a:p>
        </p:txBody>
      </p:sp>
      <p:sp>
        <p:nvSpPr>
          <p:cNvPr id="24" name="Shape 18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80014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5" name="Shape 19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4000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2800" y="6011823"/>
            <a:ext cx="304800" cy="38100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3758684" y="604349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Contenerización</a:t>
            </a:r>
            <a:endParaRPr lang="en-US" sz="3200" dirty="0"/>
          </a:p>
        </p:txBody>
      </p:sp>
      <p:sp>
        <p:nvSpPr>
          <p:cNvPr id="28" name="Text 21"/>
          <p:cNvSpPr/>
          <p:nvPr/>
        </p:nvSpPr>
        <p:spPr>
          <a:xfrm>
            <a:off x="711279" y="6482953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Docker para facilitar el despliegue del sistema completo.</a:t>
            </a:r>
            <a:endParaRPr lang="en-US" sz="20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A1432ACB-0D1E-CA07-B7FB-4693F0393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75439" y="7800898"/>
            <a:ext cx="1619476" cy="333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95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Plan de Trabajo</a:t>
            </a:r>
            <a:endParaRPr lang="en-US" sz="6000" dirty="0"/>
          </a:p>
        </p:txBody>
      </p:sp>
      <p:sp>
        <p:nvSpPr>
          <p:cNvPr id="3" name="Shape 1"/>
          <p:cNvSpPr/>
          <p:nvPr/>
        </p:nvSpPr>
        <p:spPr>
          <a:xfrm>
            <a:off x="793790" y="3523655"/>
            <a:ext cx="13042821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4" name="Shape 2"/>
          <p:cNvSpPr/>
          <p:nvPr/>
        </p:nvSpPr>
        <p:spPr>
          <a:xfrm>
            <a:off x="2302550" y="3523655"/>
            <a:ext cx="30480" cy="680442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3"/>
          <p:cNvSpPr/>
          <p:nvPr/>
        </p:nvSpPr>
        <p:spPr>
          <a:xfrm>
            <a:off x="2062639" y="326850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 4"/>
          <p:cNvSpPr/>
          <p:nvPr/>
        </p:nvSpPr>
        <p:spPr>
          <a:xfrm>
            <a:off x="2147709" y="331100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020604" y="4430911"/>
            <a:ext cx="25943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Semana 1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1020604" y="4921329"/>
            <a:ext cx="25943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Revisión bibliográfica y exploración de datos.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5634038" y="3523655"/>
            <a:ext cx="30480" cy="680442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Shape 8"/>
          <p:cNvSpPr/>
          <p:nvPr/>
        </p:nvSpPr>
        <p:spPr>
          <a:xfrm>
            <a:off x="5394127" y="326850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1" name="Text 9"/>
          <p:cNvSpPr/>
          <p:nvPr/>
        </p:nvSpPr>
        <p:spPr>
          <a:xfrm>
            <a:off x="5479197" y="331100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4352092" y="4430911"/>
            <a:ext cx="2594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Semana 2</a:t>
            </a:r>
            <a:endParaRPr lang="en-US" sz="3600" dirty="0"/>
          </a:p>
        </p:txBody>
      </p:sp>
      <p:sp>
        <p:nvSpPr>
          <p:cNvPr id="13" name="Text 11"/>
          <p:cNvSpPr/>
          <p:nvPr/>
        </p:nvSpPr>
        <p:spPr>
          <a:xfrm>
            <a:off x="4352092" y="4921329"/>
            <a:ext cx="2594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Preprocesamiento de imágenes y etiquetado. Entrenamiento inicial.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8965644" y="3523655"/>
            <a:ext cx="30480" cy="680442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Shape 13"/>
          <p:cNvSpPr/>
          <p:nvPr/>
        </p:nvSpPr>
        <p:spPr>
          <a:xfrm>
            <a:off x="8725733" y="326850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6" name="Text 14"/>
          <p:cNvSpPr/>
          <p:nvPr/>
        </p:nvSpPr>
        <p:spPr>
          <a:xfrm>
            <a:off x="8810804" y="331100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683698" y="4430911"/>
            <a:ext cx="2594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Semana 3</a:t>
            </a:r>
            <a:endParaRPr lang="en-US" sz="3600" dirty="0"/>
          </a:p>
        </p:txBody>
      </p:sp>
      <p:sp>
        <p:nvSpPr>
          <p:cNvPr id="18" name="Text 16"/>
          <p:cNvSpPr/>
          <p:nvPr/>
        </p:nvSpPr>
        <p:spPr>
          <a:xfrm>
            <a:off x="7683698" y="4921329"/>
            <a:ext cx="2594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Evaluación del modelo y ajustes. Desarrollo interfaz web.</a:t>
            </a:r>
            <a:endParaRPr lang="en-US" sz="2000" dirty="0"/>
          </a:p>
        </p:txBody>
      </p:sp>
      <p:sp>
        <p:nvSpPr>
          <p:cNvPr id="19" name="Shape 17"/>
          <p:cNvSpPr/>
          <p:nvPr/>
        </p:nvSpPr>
        <p:spPr>
          <a:xfrm>
            <a:off x="12297251" y="3523655"/>
            <a:ext cx="30480" cy="680442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0" name="Shape 18"/>
          <p:cNvSpPr/>
          <p:nvPr/>
        </p:nvSpPr>
        <p:spPr>
          <a:xfrm>
            <a:off x="12057340" y="326850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1" name="Text 19"/>
          <p:cNvSpPr/>
          <p:nvPr/>
        </p:nvSpPr>
        <p:spPr>
          <a:xfrm>
            <a:off x="12142410" y="331100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11015305" y="4430911"/>
            <a:ext cx="2594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Semana</a:t>
            </a:r>
            <a:r>
              <a:rPr lang="en-US" sz="3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4</a:t>
            </a:r>
            <a:endParaRPr lang="en-US" sz="3200" dirty="0"/>
          </a:p>
        </p:txBody>
      </p:sp>
      <p:sp>
        <p:nvSpPr>
          <p:cNvPr id="23" name="Text 21"/>
          <p:cNvSpPr/>
          <p:nvPr/>
        </p:nvSpPr>
        <p:spPr>
          <a:xfrm>
            <a:off x="11015305" y="4921329"/>
            <a:ext cx="2594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Integración de componentes y pruebas. Documentación final.</a:t>
            </a:r>
            <a:endParaRPr lang="en-US" sz="20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42A69CA3-222D-37DE-9ECA-5E510024B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439" y="7780350"/>
            <a:ext cx="1619476" cy="3334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4655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1724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Conclusión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793790" y="622137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Este proyecto aplica ciencia de datos para la detección temprana de plagas. El sistema, al enfocarse en signos visibles, es escalable y eficiente. La propuesta combina aprendizaje profundo con arquitecturas modernas. Establece bases para una implementación funcional.</a:t>
            </a:r>
            <a:endParaRPr lang="en-U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17159EC-60B2-838F-E50E-223E1E197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6262" y="7790624"/>
            <a:ext cx="1619476" cy="3334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320</Words>
  <Application>Microsoft Office PowerPoint</Application>
  <PresentationFormat>Personalizado</PresentationFormat>
  <Paragraphs>52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Geist</vt:lpstr>
      <vt:lpstr>Noto Serif SC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CHRISTIAN ELÍAS ISAÍAS PÉREZ FLORES</cp:lastModifiedBy>
  <cp:revision>3</cp:revision>
  <dcterms:created xsi:type="dcterms:W3CDTF">2025-06-19T06:27:59Z</dcterms:created>
  <dcterms:modified xsi:type="dcterms:W3CDTF">2025-06-19T06:38:32Z</dcterms:modified>
</cp:coreProperties>
</file>